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4" r:id="rId6"/>
    <p:sldId id="265" r:id="rId7"/>
    <p:sldId id="266" r:id="rId8"/>
    <p:sldId id="267" r:id="rId9"/>
    <p:sldId id="260" r:id="rId10"/>
    <p:sldId id="262" r:id="rId11"/>
    <p:sldId id="263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102" y="-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5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5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5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5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5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Май</a:t>
            </a:r>
            <a:r>
              <a:rPr lang="ru-RU" baseline="0"/>
              <a:t>. Результат рассмотрения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7256403978122447E-4"/>
          <c:y val="0.12512081916044213"/>
          <c:w val="0.20823208656136374"/>
          <c:h val="0.728824563521996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aseline="0" dirty="0" smtClean="0"/>
              <a:t>Май 2022. </a:t>
            </a:r>
            <a:r>
              <a:rPr lang="ru-RU" sz="1600" baseline="0" dirty="0"/>
              <a:t>Результат рассмотрения</a:t>
            </a:r>
          </a:p>
        </c:rich>
      </c:tx>
      <c:layout>
        <c:manualLayout>
          <c:xMode val="edge"/>
          <c:yMode val="edge"/>
          <c:x val="7.7069335083114643E-2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4613254593175855"/>
          <c:y val="0.14856481481481484"/>
          <c:w val="0.49940179352580927"/>
          <c:h val="0.8323363225430154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8.9825678040245077E-2"/>
                  <c:y val="-0.1054884806065908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408517324807849E-2"/>
                  <c:y val="-2.5241004372188397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6161603424030638E-4"/>
                  <c:y val="-1.918779942570706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8084275698536998E-2"/>
                  <c:y val="1.763951278336676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Лист5!$A$19:$A$24</c:f>
              <c:strCache>
                <c:ptCount val="6"/>
                <c:pt idx="0">
                  <c:v>Завершение обработки</c:v>
                </c:pt>
                <c:pt idx="1">
                  <c:v>Приостановление</c:v>
                </c:pt>
                <c:pt idx="2">
                  <c:v>Прекращено по инициативе заявителя</c:v>
                </c:pt>
                <c:pt idx="3">
                  <c:v>Возврат без рассмотрения</c:v>
                </c:pt>
                <c:pt idx="4">
                  <c:v>В работе</c:v>
                </c:pt>
                <c:pt idx="5">
                  <c:v>Завершение отказом</c:v>
                </c:pt>
              </c:strCache>
            </c:strRef>
          </c:cat>
          <c:val>
            <c:numRef>
              <c:f>Лист5!$B$19:$B$24</c:f>
              <c:numCache>
                <c:formatCode>General</c:formatCode>
                <c:ptCount val="6"/>
                <c:pt idx="0">
                  <c:v>7404</c:v>
                </c:pt>
                <c:pt idx="1">
                  <c:v>776</c:v>
                </c:pt>
                <c:pt idx="2">
                  <c:v>658</c:v>
                </c:pt>
                <c:pt idx="3">
                  <c:v>151</c:v>
                </c:pt>
                <c:pt idx="4">
                  <c:v>68</c:v>
                </c:pt>
                <c:pt idx="5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10673665791776E-2"/>
          <c:y val="0.18923447069116361"/>
          <c:w val="0.31011986001749786"/>
          <c:h val="0.769098862642169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Май 2022.</a:t>
            </a:r>
            <a:r>
              <a:rPr lang="ru-RU" baseline="0" dirty="0" smtClean="0"/>
              <a:t> Доля по СРО.</a:t>
            </a:r>
            <a:endParaRPr lang="ru-RU" dirty="0"/>
          </a:p>
        </c:rich>
      </c:tx>
      <c:layout>
        <c:manualLayout>
          <c:xMode val="edge"/>
          <c:yMode val="edge"/>
          <c:x val="0.360673411463102"/>
          <c:y val="1.74672489082969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8762833424891657"/>
          <c:y val="0.10189228529839883"/>
          <c:w val="0.56970472440944875"/>
          <c:h val="0.85580098339235966"/>
        </c:manualLayout>
      </c:layout>
      <c:pieChart>
        <c:varyColors val="1"/>
        <c:ser>
          <c:idx val="0"/>
          <c:order val="0"/>
          <c:tx>
            <c:strRef>
              <c:f>Лист5!$H$1</c:f>
              <c:strCache>
                <c:ptCount val="1"/>
                <c:pt idx="0">
                  <c:v>итог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6.589147286821706E-2"/>
                  <c:y val="-2.911208151382823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170542635658908E-2"/>
                  <c:y val="-5.822416302765647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3643410852713101E-2"/>
                  <c:y val="1.164483260553129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7829457364341081E-2"/>
                  <c:y val="4.366812227074235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4263565891472937E-2"/>
                  <c:y val="6.695778748180494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4883720930232558E-2"/>
                  <c:y val="6.986899563318776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3255813953488372E-2"/>
                  <c:y val="-6.6714416111895158E-1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2.5193798449612333E-2"/>
                  <c:y val="-1.164483260553129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Лист5!$J$2:$J$14</c:f>
              <c:strCache>
                <c:ptCount val="13"/>
                <c:pt idx="0">
                  <c:v>СРО А КИ Содружество - 56,9%</c:v>
                </c:pt>
                <c:pt idx="1">
                  <c:v>СРО А КИ Поволжье - 16,4%</c:v>
                </c:pt>
                <c:pt idx="2">
                  <c:v>А СРО КИ - 7,9%</c:v>
                </c:pt>
                <c:pt idx="3">
                  <c:v>А СРО БОКИ - 5,9%</c:v>
                </c:pt>
                <c:pt idx="4">
                  <c:v>А ГКИ - 5,1%</c:v>
                </c:pt>
                <c:pt idx="5">
                  <c:v>СРО Союз Неком. Объед. КИ - 4,2%</c:v>
                </c:pt>
                <c:pt idx="6">
                  <c:v>А Союз КИ - 1,2%</c:v>
                </c:pt>
                <c:pt idx="7">
                  <c:v>А СРО МСКИ - 1,1%</c:v>
                </c:pt>
                <c:pt idx="8">
                  <c:v>А СРО ОПКД  - 0,6%</c:v>
                </c:pt>
                <c:pt idx="9">
                  <c:v>А СРО ПрофЦКИ - 0,3%</c:v>
                </c:pt>
                <c:pt idx="10">
                  <c:v>СРО КИ Юга - 0,2%</c:v>
                </c:pt>
                <c:pt idx="11">
                  <c:v>исключен - 0,1%</c:v>
                </c:pt>
                <c:pt idx="12">
                  <c:v>СРО А ОКИС - 0,0%</c:v>
                </c:pt>
              </c:strCache>
            </c:strRef>
          </c:cat>
          <c:val>
            <c:numRef>
              <c:f>Лист5!$H$2:$H$14</c:f>
              <c:numCache>
                <c:formatCode>General</c:formatCode>
                <c:ptCount val="13"/>
                <c:pt idx="0">
                  <c:v>5161</c:v>
                </c:pt>
                <c:pt idx="1">
                  <c:v>1492</c:v>
                </c:pt>
                <c:pt idx="2">
                  <c:v>720</c:v>
                </c:pt>
                <c:pt idx="3">
                  <c:v>538</c:v>
                </c:pt>
                <c:pt idx="4">
                  <c:v>464</c:v>
                </c:pt>
                <c:pt idx="5">
                  <c:v>385</c:v>
                </c:pt>
                <c:pt idx="6">
                  <c:v>111</c:v>
                </c:pt>
                <c:pt idx="7">
                  <c:v>96</c:v>
                </c:pt>
                <c:pt idx="8">
                  <c:v>51</c:v>
                </c:pt>
                <c:pt idx="9">
                  <c:v>30</c:v>
                </c:pt>
                <c:pt idx="10">
                  <c:v>19</c:v>
                </c:pt>
                <c:pt idx="11">
                  <c:v>5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53030580479766E-2"/>
          <c:y val="1.9285034785499009E-2"/>
          <c:w val="0.32334248916559849"/>
          <c:h val="0.928313218489610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492541557305336"/>
          <c:y val="0.14615121026538352"/>
          <c:w val="0.52244466316710414"/>
          <c:h val="0.7844043452901721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explosion val="1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1.8050421156882164E-2"/>
                  <c:y val="-1.214803334117505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1427161268602323E-2"/>
                  <c:y val="-7.6210508835780413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3615608136156075E-2"/>
                  <c:y val="-2.280410906457431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4856329446988492"/>
                  <c:y val="-3.108607909072877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Лист5!$A$36:$A$39</c:f>
              <c:strCache>
                <c:ptCount val="4"/>
                <c:pt idx="0">
                  <c:v>Акт обследования</c:v>
                </c:pt>
                <c:pt idx="1">
                  <c:v>Карта-План территории</c:v>
                </c:pt>
                <c:pt idx="2">
                  <c:v>Межевой план</c:v>
                </c:pt>
                <c:pt idx="3">
                  <c:v>Технический план</c:v>
                </c:pt>
              </c:strCache>
            </c:strRef>
          </c:cat>
          <c:val>
            <c:numRef>
              <c:f>Лист5!$B$36:$B$39</c:f>
              <c:numCache>
                <c:formatCode>General</c:formatCode>
                <c:ptCount val="4"/>
                <c:pt idx="0">
                  <c:v>451</c:v>
                </c:pt>
                <c:pt idx="1">
                  <c:v>50</c:v>
                </c:pt>
                <c:pt idx="2">
                  <c:v>3771</c:v>
                </c:pt>
                <c:pt idx="3">
                  <c:v>4801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6995625546806667E-2"/>
          <c:y val="0.17476742490522024"/>
          <c:w val="0.32971710416646238"/>
          <c:h val="0.755788130650335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Основания</a:t>
            </a:r>
            <a:r>
              <a:rPr lang="ru-RU" baseline="0" dirty="0"/>
              <a:t> относятся к </a:t>
            </a:r>
            <a:r>
              <a:rPr lang="ru-RU" baseline="0" dirty="0" smtClean="0"/>
              <a:t>КИ ?</a:t>
            </a:r>
            <a:endParaRPr lang="ru-RU" dirty="0"/>
          </a:p>
        </c:rich>
      </c:tx>
      <c:layout>
        <c:manualLayout>
          <c:xMode val="edge"/>
          <c:yMode val="edge"/>
          <c:x val="0.19034623072908499"/>
          <c:y val="6.17413802063703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5228769064583045"/>
                  <c:y val="-0.1345521586910940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6461134084280124"/>
                  <c:y val="0.1451955189612600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Лист1!$A$4:$A$5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Лист1!$B$4:$B$5</c:f>
              <c:numCache>
                <c:formatCode>General</c:formatCode>
                <c:ptCount val="2"/>
                <c:pt idx="0">
                  <c:v>870</c:v>
                </c:pt>
                <c:pt idx="1">
                  <c:v>235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6545" y="409075"/>
            <a:ext cx="931372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Управление Росреестра по Республике Башкортостан.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pPr algn="ctr"/>
            <a:r>
              <a:rPr lang="ru-RU" sz="2400" dirty="0" smtClean="0"/>
              <a:t>Рабочая встреча с представителями </a:t>
            </a:r>
          </a:p>
          <a:p>
            <a:pPr algn="ctr"/>
            <a:r>
              <a:rPr lang="ru-RU" sz="2400" dirty="0" smtClean="0"/>
              <a:t>саморегулируемых </a:t>
            </a:r>
            <a:r>
              <a:rPr lang="ru-RU" sz="2400" dirty="0"/>
              <a:t>организаций кадастровых инженеров</a:t>
            </a:r>
            <a:r>
              <a:rPr lang="ru-RU" sz="2400" dirty="0" smtClean="0"/>
              <a:t>.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r>
              <a:rPr lang="ru-RU" sz="2800" dirty="0"/>
              <a:t>Результаты </a:t>
            </a:r>
            <a:r>
              <a:rPr lang="ru-RU" sz="2800" dirty="0" smtClean="0"/>
              <a:t>государственного кадастрового учета </a:t>
            </a:r>
          </a:p>
          <a:p>
            <a:pPr algn="ctr"/>
            <a:r>
              <a:rPr lang="ru-RU" sz="2800" dirty="0" smtClean="0"/>
              <a:t>за май 2022 года </a:t>
            </a:r>
          </a:p>
          <a:p>
            <a:endParaRPr lang="ru-RU" sz="2800" dirty="0" smtClean="0"/>
          </a:p>
          <a:p>
            <a:endParaRPr lang="ru-RU" sz="2000" dirty="0" smtClean="0"/>
          </a:p>
          <a:p>
            <a:pPr algn="ctr"/>
            <a:r>
              <a:rPr lang="ru-RU" sz="2000" dirty="0" smtClean="0"/>
              <a:t>10 июня 2022 г.</a:t>
            </a:r>
          </a:p>
          <a:p>
            <a:pPr algn="ctr"/>
            <a:r>
              <a:rPr lang="ru-RU" sz="2000" dirty="0" smtClean="0"/>
              <a:t>Уфа.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1600" dirty="0" smtClean="0"/>
              <a:t>Заместитель руководителя Управления </a:t>
            </a:r>
          </a:p>
          <a:p>
            <a:r>
              <a:rPr lang="ru-RU" sz="1600" dirty="0" smtClean="0"/>
              <a:t>Мирзаянов Марат Фаясович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57140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488668"/>
            <a:ext cx="761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СРО кадастровых инженеров. 10-06-2022. Республика Башкортостан.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419727" y="254799"/>
            <a:ext cx="6986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Анализ приостановления государственного кадастрового учета</a:t>
            </a:r>
          </a:p>
          <a:p>
            <a:pPr algn="ctr"/>
            <a:r>
              <a:rPr lang="ru-RU" dirty="0" smtClean="0"/>
              <a:t>(в разрезе основания статьи 26 218-ФЗ)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92842"/>
              </p:ext>
            </p:extLst>
          </p:nvPr>
        </p:nvGraphicFramePr>
        <p:xfrm>
          <a:off x="826081" y="898746"/>
          <a:ext cx="8445312" cy="5512218"/>
        </p:xfrm>
        <a:graphic>
          <a:graphicData uri="http://schemas.openxmlformats.org/drawingml/2006/table">
            <a:tbl>
              <a:tblPr/>
              <a:tblGrid>
                <a:gridCol w="6678180"/>
                <a:gridCol w="371889"/>
                <a:gridCol w="991704"/>
                <a:gridCol w="403539"/>
              </a:tblGrid>
              <a:tr h="1662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Основания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пункт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979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форма и (или) содержание документа, не соответствуют требованиям законодательства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1979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представлены документы, необходимые для осуществления ГКУ и (или) ГРП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17F"/>
                    </a:solidFill>
                  </a:tcPr>
                </a:tc>
              </a:tr>
              <a:tr h="1979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границы земельного участка пересекают границы другого земельного участка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680"/>
                    </a:solidFill>
                  </a:tcPr>
                </a:tc>
              </a:tr>
              <a:tr h="1979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границы лесного участка пересекают границы других земельных участков, лесных участков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82"/>
                    </a:solidFill>
                  </a:tcPr>
                </a:tc>
              </a:tr>
              <a:tr h="3958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имеются противоречия между сведениями об ОН, содержащимися в документах, и сведениями ЕГРН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</a:tr>
              <a:tr h="1979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будет обеспечен доступ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</a:tr>
              <a:tr h="1979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границы образуемого земельного участка пересекают границы территориальных зон, лесничеств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</a:tr>
              <a:tr h="1979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границы земельного участка пересекают границы муниципального образования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</a:tr>
              <a:tr h="1979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границы земельного участка пересекают границы населенного пункта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3958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размер образуемого ЗУ не соответствует уст. требованиям к предельным (мин. или макс.) размерам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1979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 установлении границ ЗУ нарушен порядок согласования или не считается согласованным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1979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координаты не соответствуют требованиям к точности и методам определения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1979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место нахождения ОН не соответствует адресу или местоположению ОН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81"/>
                    </a:solidFill>
                  </a:tcPr>
                </a:tc>
              </a:tr>
              <a:tr h="1979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преобразование  (раздел, выдел и т.п) объекта недвижимости не допускается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47F"/>
                    </a:solidFill>
                  </a:tcPr>
                </a:tc>
              </a:tr>
              <a:tr h="3958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ЗУ, на котором создан (создается) ОН,  не предусматривает возможность строительства (размещения) такого объекта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47F"/>
                    </a:solidFill>
                  </a:tcPr>
                </a:tc>
              </a:tr>
              <a:tr h="1979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объект не является объектом недвижимости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47F"/>
                    </a:solidFill>
                  </a:tcPr>
                </a:tc>
              </a:tr>
              <a:tr h="1979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жилое помещение не изолировано и не обособлено или нежилое помещение не обособлено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C97D"/>
                    </a:solidFill>
                  </a:tcPr>
                </a:tc>
              </a:tr>
              <a:tr h="1979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изменение площади и (или) границ ЗУ не обусловлены образованием ЗУ или уточнением границ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C97D"/>
                    </a:solidFill>
                  </a:tcPr>
                </a:tc>
              </a:tr>
              <a:tr h="1979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истек срок действия решения об утв. СРЗУ или решения об утв. проектной документации ЛУ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3958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назначение или РИ созданного (создаваемого) ОН не соответствует ВРИ ЗУ, на котором он создан (создается)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979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связи с уточнением площадь будет больше площади в ЕГРН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979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ЗУ образован из ЗУ, относящихся к различным категориям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979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Общий итог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224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488668"/>
            <a:ext cx="761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СРО кадастровых инженеров. 10-06-2022. Республика Башкортостан.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419727" y="-60885"/>
            <a:ext cx="6986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Анализ приостановления государственного кадастрового учета</a:t>
            </a:r>
          </a:p>
          <a:p>
            <a:pPr algn="ctr"/>
            <a:r>
              <a:rPr lang="ru-RU" dirty="0" smtClean="0"/>
              <a:t>(по межевому плану)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931418"/>
              </p:ext>
            </p:extLst>
          </p:nvPr>
        </p:nvGraphicFramePr>
        <p:xfrm>
          <a:off x="783771" y="664010"/>
          <a:ext cx="8730344" cy="5746094"/>
        </p:xfrm>
        <a:graphic>
          <a:graphicData uri="http://schemas.openxmlformats.org/drawingml/2006/table">
            <a:tbl>
              <a:tblPr/>
              <a:tblGrid>
                <a:gridCol w="7407564"/>
                <a:gridCol w="349593"/>
                <a:gridCol w="415730"/>
                <a:gridCol w="557457"/>
              </a:tblGrid>
              <a:tr h="2631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Основания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пункт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436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указаны либо указаны не все ОКС, расположенные на земельном участке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20888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некорректно указан вид разрешенного использования образуемого земельного участка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D75"/>
                    </a:solidFill>
                  </a:tcPr>
                </a:tc>
              </a:tr>
              <a:tr h="1436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указан некорректно либо не указан вообще доступ к земельному участку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37A"/>
                    </a:solidFill>
                  </a:tcPr>
                </a:tc>
              </a:tr>
              <a:tr h="1436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указан некорректно либо не указан вообще доступ к земельному участку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47D"/>
                    </a:solidFill>
                  </a:tcPr>
                </a:tc>
              </a:tr>
              <a:tr h="1436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текстовая часть МП не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соответствует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требованиям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680"/>
                    </a:solidFill>
                  </a:tcPr>
                </a:tc>
              </a:tr>
              <a:tr h="1436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некорректно заполнен адрес объекта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81"/>
                    </a:solidFill>
                  </a:tcPr>
                </a:tc>
              </a:tr>
              <a:tr h="1436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указаны либо указаны не все ОКС, расположенные на земельном участке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</a:tr>
              <a:tr h="1436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"Заключение КИ" отсутствует обоснование уточнения границ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</a:tr>
              <a:tr h="1436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копии необходимых документов не включены в состав Приложения 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</a:tr>
              <a:tr h="1436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некорректно заполнен раздел "Общие сведения о кадастровых работах"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</a:tr>
              <a:tr h="1436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копии необходимых документов не включены в состав Приложения 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</a:tr>
              <a:tr h="24391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некорректно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оформлен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раздел "Абрисы узловых точек границ земельных участков"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</a:tr>
              <a:tr h="1436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некорректно заполнен раздел "Общие сведения о кадастровых работах"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19418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нарушен порядок применения формул для расчета средней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квадратической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погрешности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1436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некорректно заполнен раздел "Исходные данные"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47F"/>
                    </a:solidFill>
                  </a:tcPr>
                </a:tc>
              </a:tr>
              <a:tr h="1436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некорректно заполнен акт согласования либо нарушен порядок согласования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47F"/>
                    </a:solidFill>
                  </a:tcPr>
                </a:tc>
              </a:tr>
              <a:tr h="1436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некорректно заполнен акт согласования либо нарушен порядок согласования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47F"/>
                    </a:solidFill>
                  </a:tcPr>
                </a:tc>
              </a:tr>
              <a:tr h="12181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указаны предельные минимальные/максимальные размеры земельного участка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47F"/>
                    </a:solidFill>
                  </a:tcPr>
                </a:tc>
              </a:tr>
              <a:tr h="2396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"Заключение КИ" отсутствует предложения по устранению ошибок, и результаты измерений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436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некорректно указано обозначение образуемого земельного участка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436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состав МП не включены необходимые разделы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9208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включен  раздел "Схема геодезических построений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436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указан некорректно либо не указан вообще доступ к земельному участку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436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копии необходимых документов не включены в состав Приложения 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9208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некорректно либо отсутствует "Сведения об образуемых " и (или) "Сведения об обеспечении доступа"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4364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некорректно указана категория земель образуемого земельного участка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2397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нарушены требования к подготовке МП в виде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XML-документа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436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Общий итог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04" marR="4104" marT="41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6646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19727" y="-60885"/>
            <a:ext cx="6986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Анализ приостановления государственного кадастрового учета</a:t>
            </a:r>
          </a:p>
          <a:p>
            <a:pPr algn="ctr"/>
            <a:r>
              <a:rPr lang="ru-RU" dirty="0" smtClean="0"/>
              <a:t>(по техническому плану)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993320"/>
              </p:ext>
            </p:extLst>
          </p:nvPr>
        </p:nvGraphicFramePr>
        <p:xfrm>
          <a:off x="798031" y="585449"/>
          <a:ext cx="8534399" cy="6202691"/>
        </p:xfrm>
        <a:graphic>
          <a:graphicData uri="http://schemas.openxmlformats.org/drawingml/2006/table">
            <a:tbl>
              <a:tblPr/>
              <a:tblGrid>
                <a:gridCol w="6351893"/>
                <a:gridCol w="393876"/>
                <a:gridCol w="1052178"/>
                <a:gridCol w="736452"/>
              </a:tblGrid>
              <a:tr h="2123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Основания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пункт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75700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состав Приложения ТП не 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соответствует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требованиям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311136">
                <a:tc>
                  <a:txBody>
                    <a:bodyPr/>
                    <a:lstStyle/>
                    <a:p>
                      <a:pPr marL="87313" indent="0" algn="l" defTabSz="4572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указаны не все ЗУ/не указан КН родительского ОН/некорректно заполнен адрес/отсутствует документ о присвоении адреса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070"/>
                    </a:solidFill>
                  </a:tcPr>
                </a:tc>
              </a:tr>
              <a:tr h="164891">
                <a:tc>
                  <a:txBody>
                    <a:bodyPr/>
                    <a:lstStyle/>
                    <a:p>
                      <a:pPr marL="87313" indent="0" algn="l" defTabSz="4572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некорректно оформлена графическая часть ТП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27D"/>
                    </a:solidFill>
                  </a:tcPr>
                </a:tc>
              </a:tr>
              <a:tr h="175700">
                <a:tc>
                  <a:txBody>
                    <a:bodyPr/>
                    <a:lstStyle/>
                    <a:p>
                      <a:pPr marL="87313" indent="0" algn="l" defTabSz="4572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отсутствует либо некорректно заполнено "Заключение КИ"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57D"/>
                    </a:solidFill>
                  </a:tcPr>
                </a:tc>
              </a:tr>
              <a:tr h="175700">
                <a:tc>
                  <a:txBody>
                    <a:bodyPr/>
                    <a:lstStyle/>
                    <a:p>
                      <a:pPr marL="87313" indent="0" algn="l" defTabSz="4572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неверно указан вид выполненных кадастровых работ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81"/>
                    </a:solidFill>
                  </a:tcPr>
                </a:tc>
              </a:tr>
              <a:tr h="164891">
                <a:tc>
                  <a:txBody>
                    <a:bodyPr/>
                    <a:lstStyle/>
                    <a:p>
                      <a:pPr marL="87313" indent="0" algn="l" defTabSz="4572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некорректно оформлена графическая часть ТП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82"/>
                    </a:solidFill>
                  </a:tcPr>
                </a:tc>
              </a:tr>
              <a:tr h="164891">
                <a:tc>
                  <a:txBody>
                    <a:bodyPr/>
                    <a:lstStyle/>
                    <a:p>
                      <a:pPr marL="87313" indent="0" algn="l" defTabSz="4572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некорректно оформлен Чертеж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82"/>
                    </a:solidFill>
                  </a:tcPr>
                </a:tc>
              </a:tr>
              <a:tr h="164891">
                <a:tc>
                  <a:txBody>
                    <a:bodyPr/>
                    <a:lstStyle/>
                    <a:p>
                      <a:pPr marL="87313" indent="0" algn="l" defTabSz="4572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нарушены требования к подготовке ТП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83"/>
                    </a:solidFill>
                  </a:tcPr>
                </a:tc>
              </a:tr>
              <a:tr h="175700">
                <a:tc>
                  <a:txBody>
                    <a:bodyPr/>
                    <a:lstStyle/>
                    <a:p>
                      <a:pPr marL="87313" indent="0" algn="l" defTabSz="4572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в графической части ТП 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отсутствуют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необходимые разделы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</a:tr>
              <a:tr h="164891">
                <a:tc>
                  <a:txBody>
                    <a:bodyPr/>
                    <a:lstStyle/>
                    <a:p>
                      <a:pPr marL="87313" indent="0" algn="l" defTabSz="4572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на Схеме некорректно отражена информация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</a:tr>
              <a:tr h="164891">
                <a:tc>
                  <a:txBody>
                    <a:bodyPr/>
                    <a:lstStyle/>
                    <a:p>
                      <a:pPr marL="87313" indent="0" algn="l" defTabSz="4572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некорректно указаны координаты 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</a:tr>
              <a:tr h="175700">
                <a:tc>
                  <a:txBody>
                    <a:bodyPr/>
                    <a:lstStyle/>
                    <a:p>
                      <a:pPr marL="87313" indent="0" algn="l" defTabSz="4572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не обоснован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выбор метода определения координат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</a:tr>
              <a:tr h="175700">
                <a:tc>
                  <a:txBody>
                    <a:bodyPr/>
                    <a:lstStyle/>
                    <a:p>
                      <a:pPr marL="87313" indent="0" algn="l" defTabSz="4572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некорректно оформлены электронные образы документов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</a:tr>
              <a:tr h="164891">
                <a:tc>
                  <a:txBody>
                    <a:bodyPr/>
                    <a:lstStyle/>
                    <a:p>
                      <a:pPr marL="87313" indent="0" algn="l" defTabSz="4572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некорректно оформлена Декларация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</a:tr>
              <a:tr h="175700">
                <a:tc>
                  <a:txBody>
                    <a:bodyPr/>
                    <a:lstStyle/>
                    <a:p>
                      <a:pPr marL="87313" indent="0" algn="l" defTabSz="4572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некорректно оформлен План этажа либо План объекта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175700">
                <a:tc>
                  <a:txBody>
                    <a:bodyPr/>
                    <a:lstStyle/>
                    <a:p>
                      <a:pPr marL="87313" indent="0" algn="l" defTabSz="4572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отсутствует либо некорректно оформлены планы этажей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175700">
                <a:tc>
                  <a:txBody>
                    <a:bodyPr/>
                    <a:lstStyle/>
                    <a:p>
                      <a:pPr marL="87313" indent="0" algn="l" defTabSz="4572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на Плане этажа/части этажа некорректно указана информация 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164891">
                <a:tc>
                  <a:txBody>
                    <a:bodyPr/>
                    <a:lstStyle/>
                    <a:p>
                      <a:pPr marL="87313" indent="0" algn="l" defTabSz="4572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некорректно указано назначение сооружения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175700">
                <a:tc>
                  <a:txBody>
                    <a:bodyPr/>
                    <a:lstStyle/>
                    <a:p>
                      <a:pPr marL="87313" indent="0" algn="l" defTabSz="4572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некорректно оформлен План этажа либо План объекта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164891">
                <a:tc>
                  <a:txBody>
                    <a:bodyPr/>
                    <a:lstStyle/>
                    <a:p>
                      <a:pPr marL="87313" indent="0" algn="l" defTabSz="4572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указаны не все контуры </a:t>
                      </a:r>
                      <a:r>
                        <a:rPr lang="ru-RU" sz="1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ОКСа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164891">
                <a:tc>
                  <a:txBody>
                    <a:bodyPr/>
                    <a:lstStyle/>
                    <a:p>
                      <a:pPr marL="87313" indent="0" algn="l" defTabSz="4572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не оформлен План части этажа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175700">
                <a:tc>
                  <a:txBody>
                    <a:bodyPr/>
                    <a:lstStyle/>
                    <a:p>
                      <a:pPr marL="87313" indent="0" algn="l" defTabSz="4572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неверно определены характерные точки контура </a:t>
                      </a:r>
                      <a:r>
                        <a:rPr lang="ru-RU" sz="1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ОКСа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175700">
                <a:tc>
                  <a:txBody>
                    <a:bodyPr/>
                    <a:lstStyle/>
                    <a:p>
                      <a:pPr marL="87313" indent="0" algn="l" defTabSz="4572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на Чертеже некорректно отражена информация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175700">
                <a:tc>
                  <a:txBody>
                    <a:bodyPr/>
                    <a:lstStyle/>
                    <a:p>
                      <a:pPr marL="87313" indent="0" algn="l" defTabSz="4572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некорректно заполнен  раздел "Исходные данные"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175700">
                <a:tc>
                  <a:txBody>
                    <a:bodyPr/>
                    <a:lstStyle/>
                    <a:p>
                      <a:pPr marL="87313" indent="0" algn="l" defTabSz="4572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некорректно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указаны номера характерных точек контура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75700">
                <a:tc>
                  <a:txBody>
                    <a:bodyPr/>
                    <a:lstStyle/>
                    <a:p>
                      <a:pPr marL="87313" indent="0" algn="l" defTabSz="4572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некорректно указаны цифры на Плане этажа/Плане объекта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75700">
                <a:tc>
                  <a:txBody>
                    <a:bodyPr/>
                    <a:lstStyle/>
                    <a:p>
                      <a:pPr marL="87313" indent="0" algn="l" defTabSz="4572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некорректно заполнен  раздел "Исходные данные"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75700">
                <a:tc>
                  <a:txBody>
                    <a:bodyPr/>
                    <a:lstStyle/>
                    <a:p>
                      <a:pPr marL="87313" indent="0" algn="l" defTabSz="4572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в состав ТП не включены необходимые разделы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75700">
                <a:tc>
                  <a:txBody>
                    <a:bodyPr/>
                    <a:lstStyle/>
                    <a:p>
                      <a:pPr marL="87313" indent="0" algn="l" defTabSz="4572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кол-во </a:t>
                      </a:r>
                      <a:r>
                        <a:rPr lang="ru-RU" sz="1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необх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 разделов не 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соответствует </a:t>
                      </a: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кол-ву образуемых </a:t>
                      </a:r>
                      <a:r>
                        <a:rPr lang="ru-RU" sz="1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ОКСов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75700">
                <a:tc>
                  <a:txBody>
                    <a:bodyPr/>
                    <a:lstStyle/>
                    <a:p>
                      <a:pPr marL="87313" indent="0" algn="l" defTabSz="4572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в состав ТП не включены необходимые разделы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75700">
                <a:tc>
                  <a:txBody>
                    <a:bodyPr/>
                    <a:lstStyle/>
                    <a:p>
                      <a:pPr marL="87313" indent="0" algn="l" defTabSz="4572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В состав ТП ОНС включен раздел "Сведения о частях"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75700">
                <a:tc>
                  <a:txBody>
                    <a:bodyPr/>
                    <a:lstStyle/>
                    <a:p>
                      <a:pPr marL="87313" indent="0" algn="l" defTabSz="4572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в состав ТП не включены необходимые разделы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75700">
                <a:tc>
                  <a:txBody>
                    <a:bodyPr/>
                    <a:lstStyle/>
                    <a:p>
                      <a:pPr marL="87313" indent="0" algn="l" defTabSz="4572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некорректно оформлен План этажа либо План объекта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6489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Общий итог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9" marR="3219" marT="32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690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488668"/>
            <a:ext cx="761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СРО кадастровых инженеров. 10-06-2022. Республика Башкортостан.</a:t>
            </a:r>
            <a:endParaRPr lang="ru-RU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355505"/>
              </p:ext>
            </p:extLst>
          </p:nvPr>
        </p:nvGraphicFramePr>
        <p:xfrm>
          <a:off x="903514" y="313507"/>
          <a:ext cx="10291934" cy="6175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1981612"/>
              </p:ext>
            </p:extLst>
          </p:nvPr>
        </p:nvGraphicFramePr>
        <p:xfrm>
          <a:off x="511628" y="152399"/>
          <a:ext cx="9706428" cy="5823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46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488668"/>
            <a:ext cx="761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СРО кадастровых инженеров. 10-06-2022. Республика Башкортостан.</a:t>
            </a:r>
            <a:endParaRPr lang="ru-RU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4663686"/>
              </p:ext>
            </p:extLst>
          </p:nvPr>
        </p:nvGraphicFramePr>
        <p:xfrm>
          <a:off x="1062988" y="191860"/>
          <a:ext cx="8656520" cy="5762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9861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488668"/>
            <a:ext cx="761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СРО кадастровых инженеров. 10-06-2022. Республика Башкортостан.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395124"/>
              </p:ext>
            </p:extLst>
          </p:nvPr>
        </p:nvGraphicFramePr>
        <p:xfrm>
          <a:off x="702468" y="1417973"/>
          <a:ext cx="9128700" cy="4101083"/>
        </p:xfrm>
        <a:graphic>
          <a:graphicData uri="http://schemas.openxmlformats.org/drawingml/2006/table">
            <a:tbl>
              <a:tblPr/>
              <a:tblGrid>
                <a:gridCol w="2186333"/>
                <a:gridCol w="1123532"/>
                <a:gridCol w="1081779"/>
                <a:gridCol w="1138715"/>
                <a:gridCol w="1093167"/>
                <a:gridCol w="926155"/>
                <a:gridCol w="986887"/>
                <a:gridCol w="592132"/>
              </a:tblGrid>
              <a:tr h="911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Завершение обработки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Возврат без рассмотрения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Прекращено по инициативе заявителя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Завершение отказом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Приостановление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работе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27838">
                <a:tc>
                  <a:txBody>
                    <a:bodyPr/>
                    <a:lstStyle/>
                    <a:p>
                      <a:pPr marL="174625" lvl="1" indent="0" algn="l" defTabSz="4572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СРО А КИ Содружество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27838">
                <a:tc>
                  <a:txBody>
                    <a:bodyPr/>
                    <a:lstStyle/>
                    <a:p>
                      <a:pPr marL="174625" lvl="1" indent="0" algn="l" defTabSz="4572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СРО А КИ Поволжье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27838">
                <a:tc>
                  <a:txBody>
                    <a:bodyPr/>
                    <a:lstStyle/>
                    <a:p>
                      <a:pPr marL="174625" lvl="1" indent="0" algn="l" defTabSz="4572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 СРО КИ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27838">
                <a:tc>
                  <a:txBody>
                    <a:bodyPr/>
                    <a:lstStyle/>
                    <a:p>
                      <a:pPr marL="174625" lvl="1" indent="0" algn="l" defTabSz="4572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 СРО БОКИ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27838">
                <a:tc>
                  <a:txBody>
                    <a:bodyPr/>
                    <a:lstStyle/>
                    <a:p>
                      <a:pPr marL="174625" lvl="1" indent="0" algn="l" defTabSz="4572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 ГКИ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27838">
                <a:tc>
                  <a:txBody>
                    <a:bodyPr/>
                    <a:lstStyle/>
                    <a:p>
                      <a:pPr marL="174625" lvl="1" indent="0" algn="l" defTabSz="4572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СРО Союз </a:t>
                      </a:r>
                      <a:r>
                        <a:rPr lang="ru-RU" sz="13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Неком</a:t>
                      </a: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3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Объед</a:t>
                      </a:r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 КИ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27838">
                <a:tc>
                  <a:txBody>
                    <a:bodyPr/>
                    <a:lstStyle/>
                    <a:p>
                      <a:pPr marL="174625" lvl="1" indent="0" algn="l" defTabSz="4572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 Союз КИ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27838">
                <a:tc>
                  <a:txBody>
                    <a:bodyPr/>
                    <a:lstStyle/>
                    <a:p>
                      <a:pPr marL="174625" lvl="1" indent="0" algn="l" defTabSz="4572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 СРО МСКИ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27838">
                <a:tc>
                  <a:txBody>
                    <a:bodyPr/>
                    <a:lstStyle/>
                    <a:p>
                      <a:pPr marL="174625" lvl="1" indent="0" algn="l" defTabSz="4572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 СРО ОПКД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27838">
                <a:tc>
                  <a:txBody>
                    <a:bodyPr/>
                    <a:lstStyle/>
                    <a:p>
                      <a:pPr marL="174625" lvl="1" indent="0" algn="l" defTabSz="4572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 СРО </a:t>
                      </a:r>
                      <a:r>
                        <a:rPr lang="ru-RU" sz="13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ПрофЦКИ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27838">
                <a:tc>
                  <a:txBody>
                    <a:bodyPr/>
                    <a:lstStyle/>
                    <a:p>
                      <a:pPr marL="174625" lvl="1" indent="0" algn="l" defTabSz="4572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СРО КИ Юга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27838">
                <a:tc>
                  <a:txBody>
                    <a:bodyPr/>
                    <a:lstStyle/>
                    <a:p>
                      <a:pPr marL="174625" lvl="1" indent="0" algn="l" defTabSz="4572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исключен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27838">
                <a:tc>
                  <a:txBody>
                    <a:bodyPr/>
                    <a:lstStyle/>
                    <a:p>
                      <a:pPr marL="174625" lvl="1" indent="0" algn="l" defTabSz="457200" rtl="0" eaLnBrk="1" fontAlgn="b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СРО А ОКИС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278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Общий итог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77686" y="448361"/>
            <a:ext cx="800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Май 2022. Количество решений по документам кадастровых инженеров.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342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488668"/>
            <a:ext cx="761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СРО кадастровых инженеров. 10-06-2022. Республика Башкортостан.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20744" y="369332"/>
            <a:ext cx="327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Май 2022. </a:t>
            </a:r>
            <a:r>
              <a:rPr lang="ru-RU" dirty="0"/>
              <a:t>Виды </a:t>
            </a:r>
            <a:r>
              <a:rPr lang="ru-RU" dirty="0" smtClean="0"/>
              <a:t>документов.</a:t>
            </a: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4899142"/>
              </p:ext>
            </p:extLst>
          </p:nvPr>
        </p:nvGraphicFramePr>
        <p:xfrm>
          <a:off x="1438274" y="942974"/>
          <a:ext cx="7648575" cy="5419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4508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488668"/>
            <a:ext cx="761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СРО кадастровых инженеров. 10-06-2022. Республика Башкортостан.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969844" y="7"/>
            <a:ext cx="5336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Май 2022. Количество Кадастровых инженеров.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760518"/>
              </p:ext>
            </p:extLst>
          </p:nvPr>
        </p:nvGraphicFramePr>
        <p:xfrm>
          <a:off x="781843" y="553998"/>
          <a:ext cx="8457406" cy="5750011"/>
        </p:xfrm>
        <a:graphic>
          <a:graphicData uri="http://schemas.openxmlformats.org/drawingml/2006/table">
            <a:tbl>
              <a:tblPr/>
              <a:tblGrid>
                <a:gridCol w="2917786"/>
                <a:gridCol w="883671"/>
                <a:gridCol w="887840"/>
                <a:gridCol w="662960"/>
                <a:gridCol w="1114425"/>
                <a:gridCol w="1362075"/>
                <a:gridCol w="628649"/>
              </a:tblGrid>
              <a:tr h="3412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13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Акт обслед.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КПТ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Межевой план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Технический план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4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СРО А КИ Содружество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34124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СРО А КИ Поволжье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193"/>
                    </a:solidFill>
                  </a:tcPr>
                </a:tc>
              </a:tr>
              <a:tr h="34124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 СРО КИ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998"/>
                    </a:solidFill>
                  </a:tcPr>
                </a:tc>
              </a:tr>
              <a:tr h="34124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 СРО БОКИ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A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99"/>
                    </a:solidFill>
                  </a:tcPr>
                </a:tc>
              </a:tr>
              <a:tr h="34124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 ГКИ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B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B9A"/>
                    </a:solidFill>
                  </a:tcPr>
                </a:tc>
              </a:tr>
              <a:tr h="34124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СРО Союз Неком. Объед. КИ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B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C9A"/>
                    </a:solidFill>
                  </a:tcPr>
                </a:tc>
              </a:tr>
              <a:tr h="34124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 Союз КИ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E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9C"/>
                    </a:solidFill>
                  </a:tcPr>
                </a:tc>
              </a:tr>
              <a:tr h="34124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 СРО МСКИ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E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9C"/>
                    </a:solidFill>
                  </a:tcPr>
                </a:tc>
              </a:tr>
              <a:tr h="34124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 СРО ОПКД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E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F9C"/>
                    </a:solidFill>
                  </a:tcPr>
                </a:tc>
              </a:tr>
              <a:tr h="34124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 СРО ПрофЦКИ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</a:tr>
              <a:tr h="34124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СРО КИ Юга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F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</a:tr>
              <a:tr h="34124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исключен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</a:tr>
              <a:tr h="34124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СРО А ОКИС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</a:tr>
              <a:tr h="34124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Общий итог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366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488668"/>
            <a:ext cx="761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СРО кадастровых инженеров. 10-06-2022. Республика Башкортостан.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7"/>
            <a:ext cx="811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Май 2022. Количество Кадастровых инженеров. </a:t>
            </a:r>
            <a:r>
              <a:rPr lang="ru-RU" dirty="0" smtClean="0">
                <a:solidFill>
                  <a:srgbClr val="FF0000"/>
                </a:solidFill>
              </a:rPr>
              <a:t>Более 55 документов.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946120"/>
              </p:ext>
            </p:extLst>
          </p:nvPr>
        </p:nvGraphicFramePr>
        <p:xfrm>
          <a:off x="685801" y="369339"/>
          <a:ext cx="8953501" cy="59552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5299"/>
                <a:gridCol w="2819400"/>
                <a:gridCol w="901700"/>
                <a:gridCol w="368300"/>
                <a:gridCol w="1143000"/>
                <a:gridCol w="1422400"/>
                <a:gridCol w="533402"/>
              </a:tblGrid>
              <a:tr h="203493"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b="1" u="none" strike="noStrike" dirty="0" err="1">
                          <a:effectLst/>
                        </a:rPr>
                        <a:t>сро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b="1" u="none" strike="noStrike" dirty="0">
                          <a:effectLst/>
                        </a:rPr>
                        <a:t>ФИО КИ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b="1" u="none" strike="noStrike" dirty="0" smtClean="0">
                          <a:effectLst/>
                        </a:rPr>
                        <a:t>Акт </a:t>
                      </a:r>
                      <a:r>
                        <a:rPr lang="ru-RU" sz="1200" b="1" u="none" strike="noStrike" dirty="0" err="1" smtClean="0">
                          <a:effectLst/>
                        </a:rPr>
                        <a:t>обслед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b="1" u="none" strike="noStrike" dirty="0" smtClean="0">
                          <a:effectLst/>
                        </a:rPr>
                        <a:t>КПТ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b="1" u="none" strike="noStrike" dirty="0" smtClean="0">
                          <a:effectLst/>
                        </a:rPr>
                        <a:t>Межевой план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b="1" u="none" strike="noStrike" dirty="0" smtClean="0">
                          <a:effectLst/>
                        </a:rPr>
                        <a:t>Технический план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b="1" u="none" strike="noStrike" dirty="0" smtClean="0">
                          <a:effectLst/>
                        </a:rPr>
                        <a:t>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</a:tr>
              <a:tr h="302429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 dirty="0">
                          <a:effectLst/>
                        </a:rPr>
                        <a:t>СРО А КИ Поволжье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 dirty="0" err="1">
                          <a:effectLst/>
                        </a:rPr>
                        <a:t>Туленков</a:t>
                      </a:r>
                      <a:r>
                        <a:rPr lang="ru-RU" sz="1200" u="none" strike="noStrike" dirty="0">
                          <a:effectLst/>
                        </a:rPr>
                        <a:t> Вячеслав Владимирович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 dirty="0">
                          <a:effectLst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418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420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</a:tr>
              <a:tr h="302429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 dirty="0">
                          <a:effectLst/>
                        </a:rPr>
                        <a:t>СРО А КИ Поволжье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>
                          <a:effectLst/>
                        </a:rPr>
                        <a:t>Степанова Марина Валерьевна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 dirty="0">
                          <a:effectLst/>
                        </a:rPr>
                        <a:t>208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209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</a:tr>
              <a:tr h="302429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>
                          <a:effectLst/>
                        </a:rPr>
                        <a:t>СРО А КИ Поволжье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 dirty="0">
                          <a:effectLst/>
                        </a:rPr>
                        <a:t>Хасанов Альберт </a:t>
                      </a:r>
                      <a:r>
                        <a:rPr lang="ru-RU" sz="1200" u="none" strike="noStrike" dirty="0" err="1">
                          <a:effectLst/>
                        </a:rPr>
                        <a:t>Давлетшевич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 dirty="0">
                          <a:effectLst/>
                        </a:rPr>
                        <a:t>162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162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</a:tr>
              <a:tr h="302429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>
                          <a:effectLst/>
                        </a:rPr>
                        <a:t>СРО А КИ Содружество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 dirty="0" err="1">
                          <a:effectLst/>
                        </a:rPr>
                        <a:t>Хайбулаева</a:t>
                      </a:r>
                      <a:r>
                        <a:rPr lang="ru-RU" sz="1200" u="none" strike="noStrike" dirty="0">
                          <a:effectLst/>
                        </a:rPr>
                        <a:t> Оксана Владимировна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87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99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</a:tr>
              <a:tr h="302429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>
                          <a:effectLst/>
                        </a:rPr>
                        <a:t>СРО А КИ Содружество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 dirty="0">
                          <a:effectLst/>
                        </a:rPr>
                        <a:t>Мелентьева Ирина Сергеевна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 dirty="0">
                          <a:effectLst/>
                        </a:rPr>
                        <a:t>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</a:tr>
              <a:tr h="203493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>
                          <a:effectLst/>
                        </a:rPr>
                        <a:t>СРО А КИ Содружество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 dirty="0">
                          <a:effectLst/>
                        </a:rPr>
                        <a:t>Ханов Рустам </a:t>
                      </a:r>
                      <a:r>
                        <a:rPr lang="ru-RU" sz="1200" u="none" strike="noStrike" dirty="0" err="1">
                          <a:effectLst/>
                        </a:rPr>
                        <a:t>Разифович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35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28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75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</a:tr>
              <a:tr h="302429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 dirty="0">
                          <a:effectLst/>
                        </a:rPr>
                        <a:t>СРО А КИ Содружество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 dirty="0">
                          <a:effectLst/>
                        </a:rPr>
                        <a:t>Ахметов </a:t>
                      </a:r>
                      <a:r>
                        <a:rPr lang="ru-RU" sz="1200" u="none" strike="noStrike" dirty="0" err="1">
                          <a:effectLst/>
                        </a:rPr>
                        <a:t>Ильдус</a:t>
                      </a:r>
                      <a:r>
                        <a:rPr lang="ru-RU" sz="1200" u="none" strike="noStrike" dirty="0">
                          <a:effectLst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</a:rPr>
                        <a:t>Галиуллович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</a:tr>
              <a:tr h="203493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>
                          <a:effectLst/>
                        </a:rPr>
                        <a:t>СРО А КИ Содружество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>
                          <a:effectLst/>
                        </a:rPr>
                        <a:t>Лукст Ирина Михайловна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65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65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</a:tr>
              <a:tr h="203493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>
                          <a:effectLst/>
                        </a:rPr>
                        <a:t>А ГКИ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 dirty="0" err="1">
                          <a:effectLst/>
                        </a:rPr>
                        <a:t>Горбар</a:t>
                      </a:r>
                      <a:r>
                        <a:rPr lang="ru-RU" sz="1200" u="none" strike="noStrike" dirty="0">
                          <a:effectLst/>
                        </a:rPr>
                        <a:t> Анна Михайловна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58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64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</a:tr>
              <a:tr h="302429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>
                          <a:effectLst/>
                        </a:rPr>
                        <a:t>А СРО БОКИ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 dirty="0" err="1">
                          <a:effectLst/>
                        </a:rPr>
                        <a:t>Жаркова</a:t>
                      </a:r>
                      <a:r>
                        <a:rPr lang="ru-RU" sz="1200" u="none" strike="noStrike" dirty="0">
                          <a:effectLst/>
                        </a:rPr>
                        <a:t> Лариса Владимировна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49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 dirty="0">
                          <a:effectLst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63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</a:tr>
              <a:tr h="302429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>
                          <a:effectLst/>
                        </a:rPr>
                        <a:t>СРО А КИ Содружество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 dirty="0">
                          <a:effectLst/>
                        </a:rPr>
                        <a:t>Ахмадуллин Марат </a:t>
                      </a:r>
                      <a:r>
                        <a:rPr lang="ru-RU" sz="1200" u="none" strike="noStrike" dirty="0" err="1">
                          <a:effectLst/>
                        </a:rPr>
                        <a:t>Зигандарович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62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62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</a:tr>
              <a:tr h="302429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>
                          <a:effectLst/>
                        </a:rPr>
                        <a:t>СРО А КИ Поволжье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 dirty="0" err="1">
                          <a:effectLst/>
                        </a:rPr>
                        <a:t>Миннияров</a:t>
                      </a:r>
                      <a:r>
                        <a:rPr lang="ru-RU" sz="1200" u="none" strike="noStrike" dirty="0">
                          <a:effectLst/>
                        </a:rPr>
                        <a:t> Айдар </a:t>
                      </a:r>
                      <a:r>
                        <a:rPr lang="ru-RU" sz="1200" u="none" strike="noStrike" dirty="0" err="1">
                          <a:effectLst/>
                        </a:rPr>
                        <a:t>Гумарович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49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61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</a:tr>
              <a:tr h="302429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>
                          <a:effectLst/>
                        </a:rPr>
                        <a:t>СРО А КИ Содружество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 dirty="0" err="1">
                          <a:effectLst/>
                        </a:rPr>
                        <a:t>Альмухаметова</a:t>
                      </a:r>
                      <a:r>
                        <a:rPr lang="ru-RU" sz="1200" u="none" strike="noStrike" dirty="0">
                          <a:effectLst/>
                        </a:rPr>
                        <a:t> Альбина </a:t>
                      </a:r>
                      <a:r>
                        <a:rPr lang="ru-RU" sz="1200" u="none" strike="noStrike" dirty="0" err="1">
                          <a:effectLst/>
                        </a:rPr>
                        <a:t>Флуровна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 dirty="0">
                          <a:effectLst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23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</a:tr>
              <a:tr h="302429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>
                          <a:effectLst/>
                        </a:rPr>
                        <a:t>СРО А КИ Содружество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>
                          <a:effectLst/>
                        </a:rPr>
                        <a:t>Саиткулова Фарзана Камилевна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 dirty="0">
                          <a:effectLst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</a:tr>
              <a:tr h="302429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>
                          <a:effectLst/>
                        </a:rPr>
                        <a:t>СРО А КИ Содружество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 dirty="0" err="1">
                          <a:effectLst/>
                        </a:rPr>
                        <a:t>Сахияров</a:t>
                      </a:r>
                      <a:r>
                        <a:rPr lang="ru-RU" sz="1200" u="none" strike="noStrike" dirty="0">
                          <a:effectLst/>
                        </a:rPr>
                        <a:t> Равиль </a:t>
                      </a:r>
                      <a:r>
                        <a:rPr lang="ru-RU" sz="1200" u="none" strike="noStrike" dirty="0" err="1">
                          <a:effectLst/>
                        </a:rPr>
                        <a:t>Габдрасулович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 dirty="0">
                          <a:effectLst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45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</a:tr>
              <a:tr h="302429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>
                          <a:effectLst/>
                        </a:rPr>
                        <a:t>СРО А КИ Содружество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>
                          <a:effectLst/>
                        </a:rPr>
                        <a:t>Ихтисамова Ольга Геннадьевна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 dirty="0">
                          <a:effectLst/>
                        </a:rPr>
                        <a:t>59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</a:tr>
              <a:tr h="302429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>
                          <a:effectLst/>
                        </a:rPr>
                        <a:t>СРО А КИ Содружество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>
                          <a:effectLst/>
                        </a:rPr>
                        <a:t>Кудряшова Анастасия Алексеевна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 dirty="0">
                          <a:effectLst/>
                        </a:rPr>
                        <a:t>27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29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59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</a:tr>
              <a:tr h="302429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 dirty="0">
                          <a:effectLst/>
                        </a:rPr>
                        <a:t>А СРО 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>
                          <a:effectLst/>
                        </a:rPr>
                        <a:t>Зайнагабдинов Азат Алмасович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 dirty="0">
                          <a:effectLst/>
                        </a:rPr>
                        <a:t>38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</a:tr>
              <a:tr h="302429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>
                          <a:effectLst/>
                        </a:rPr>
                        <a:t>СРО А КИ Поволжье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>
                          <a:effectLst/>
                        </a:rPr>
                        <a:t>Абдрахманов Айрат Зульфатович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 dirty="0">
                          <a:effectLst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35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</a:tr>
              <a:tr h="302429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>
                          <a:effectLst/>
                        </a:rPr>
                        <a:t>СРО А КИ Содружество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200" u="none" strike="noStrike" dirty="0">
                          <a:effectLst/>
                        </a:rPr>
                        <a:t>Сулейманов Венер </a:t>
                      </a:r>
                      <a:r>
                        <a:rPr lang="ru-RU" sz="1200" u="none" strike="noStrike" dirty="0" err="1">
                          <a:effectLst/>
                        </a:rPr>
                        <a:t>Рашитович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>
                          <a:effectLst/>
                        </a:rPr>
                        <a:t>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 dirty="0">
                          <a:effectLst/>
                        </a:rPr>
                        <a:t>27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200" u="none" strike="noStrike" dirty="0">
                          <a:effectLst/>
                        </a:rPr>
                        <a:t>56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4" marR="3664" marT="366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581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19727" y="-60885"/>
            <a:ext cx="6986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Анализ приостановления государственного кадастрового учета</a:t>
            </a:r>
          </a:p>
          <a:p>
            <a:pPr algn="ctr"/>
            <a:r>
              <a:rPr lang="ru-RU" dirty="0" smtClean="0"/>
              <a:t>(Топ 10 </a:t>
            </a:r>
            <a:r>
              <a:rPr lang="ru-RU" dirty="0" err="1" smtClean="0"/>
              <a:t>Росреестр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774287"/>
              </p:ext>
            </p:extLst>
          </p:nvPr>
        </p:nvGraphicFramePr>
        <p:xfrm>
          <a:off x="822324" y="585446"/>
          <a:ext cx="8569326" cy="55105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103"/>
                <a:gridCol w="908383"/>
                <a:gridCol w="1437657"/>
                <a:gridCol w="5908183"/>
              </a:tblGrid>
              <a:tr h="5446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№ п/п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Вид документа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Основание приостановления, предусмотренное Законом 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№ 218-ФЗ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Выявленное замечание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 anchor="ctr"/>
                </a:tc>
              </a:tr>
              <a:tr h="447405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1.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  <a:tc rowSpan="11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</a:rPr>
                        <a:t>межевой план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</a:rPr>
                        <a:t>пункт 20 части 1 статьи 26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 dirty="0">
                          <a:effectLst/>
                        </a:rPr>
                        <a:t>Границы земельного участка, о государственном кадастровом учете которого представлено заявление, пересекают границы другого земельного участка, сведения о котором содержатся в ЕГРН. Способ выявления: автоматический, средствами ФГИС ЕГРН.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</a:tr>
              <a:tr h="162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</a:rPr>
                        <a:t>пункт 28 части 1 статьи 26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  <a:tc rowSpan="2"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 dirty="0">
                          <a:effectLst/>
                        </a:rPr>
                        <a:t>Размер и площадь образуемого земельного участка  не соответствуют требованиям к предельным (минимальным или максимальным) размерам земельных участков, установленных утвержденными правилами землепользования и застройки. Способ выявления: аналитический, посредством «ручных проверок».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</a:tr>
              <a:tr h="25999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2.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 fontAlgn="t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  <a:tc vMerge="1">
                  <a:txBody>
                    <a:bodyPr/>
                    <a:lstStyle/>
                    <a:p>
                      <a:pPr algn="just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</a:tr>
              <a:tr h="197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</a:rPr>
                        <a:t>пункт 7 части 1 статьи 26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  <a:tc rowSpan="2"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</a:rPr>
                        <a:t>В межевом плане отсутствуют сведения о кадастровых (условных или инвентарных) номерах расположенных на земельном участке объектов капитального строительства. Способ выявления: посредством ФГИС ЕГРН, анализ межевого плана.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</a:tr>
              <a:tr h="196541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3.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 fontAlgn="t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  <a:tc vMerge="1">
                  <a:txBody>
                    <a:bodyPr/>
                    <a:lstStyle/>
                    <a:p>
                      <a:pPr algn="just" fontAlgn="t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</a:tr>
              <a:tr h="131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пункты 7, 25 части 1 статьи 26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Нарушен порядок согласования местоположения границ земельного участка (ст. 39 Федерального закона от 24.07.2007 № 221-ФЗ «О кадастровой деятельности», далее - Закон № 221-ФЗ). Анализ сведений ЕГРН.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</a:tr>
              <a:tr h="18025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4.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</a:tr>
              <a:tr h="124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пункт 26 части 1 статьи 26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Не обеспечен доступ к образуемым земельным участкам. 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Способ выявления: анализ межевого плана, сведений ЕГРН.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</a:tr>
              <a:tr h="26777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5.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</a:tr>
              <a:tr h="1899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</a:rPr>
                        <a:t>пункт 7 части 1 статьи 26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  <a:tc rowSpan="2"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</a:rPr>
                        <a:t>В разделе «Заключение кадастрового инженера» межевого плана отсутствует (либо приведено некорректно) обоснование изменения площади, конфигурации земельного участка, местоположения уточненных границ земельного участка или не содержится обоснование местоположения уточненных границ земельного участка в связи с наличием реестровой ошибки. 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Способ выявления: проведение правовой эспертизы (анализ представленных документов и сведений ЕГРН)*.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</a:tr>
              <a:tr h="3738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6.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 fontAlgn="t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  <a:tc vMerge="1">
                  <a:txBody>
                    <a:bodyPr/>
                    <a:lstStyle/>
                    <a:p>
                      <a:pPr algn="just" fontAlgn="t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</a:tr>
              <a:tr h="651985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7.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  <a:tc rowSpan="5"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технический план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пункт 19 части 1 статьи 26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 dirty="0">
                          <a:effectLst/>
                        </a:rPr>
                        <a:t>Объект, о государственном кадастровом учете и (или) государственной регистрации прав которого представлено заявление, не является объектом недвижимости, государственный кадастровый учет которого и (или) государственная регистрация прав на который осуществляются в соответствии с Законом № 218-ФЗ.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Способ выявления: правовая экспертиза (анализ сведений технического плана, законодательства РФ, судебной практики).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</a:tr>
              <a:tr h="34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пункт 7 части 1 статьи 26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В техническом плане указаны не все земельные участки, на которых расположен ОКС. 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Способ выявления: анализ представленных документов; результат загрузки технического плана на карте ЕГРН.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</a:tr>
              <a:tr h="300209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8.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</a:tr>
              <a:tr h="157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пункт 7 части 1 статьи 26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Адрес объекта недвижимости указан в техническом плане не в соответствии со сведениями и структурой, содержащимися в федеральной информационной адресной системе.   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Выявляется путем сравнения  указанной в техническом плане информации и адреса, указанного в ФИАС. </a:t>
                      </a:r>
                      <a:br>
                        <a:rPr lang="ru-RU" sz="800" u="none" strike="noStrike">
                          <a:effectLst/>
                        </a:rPr>
                      </a:b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</a:tr>
              <a:tr h="36562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9.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</a:tr>
              <a:tr h="9230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10.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межевой план, технический план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пункт 7 части 1 статьи 26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Для подготовки не применялись или применялись неактуальные сведения: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1. Сведения о пунктах исходной геодезической основе (в случае выполнения работ геодезическим методом, метод спутниковых геодезических измерений (определений) или комбинированным;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2. Сведения ЕГРН;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3. Сведения содержащиеся в документах государственного фонда данных, полученных в результате проведения землеустройства (при их наличии).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17" marR="7217" marT="721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141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488668"/>
            <a:ext cx="761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СРО кадастровых инженеров. 10-06-2022. Республика Башкортостан.</a:t>
            </a:r>
            <a:endParaRPr lang="ru-RU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2193024"/>
              </p:ext>
            </p:extLst>
          </p:nvPr>
        </p:nvGraphicFramePr>
        <p:xfrm>
          <a:off x="6261118" y="1269091"/>
          <a:ext cx="3960567" cy="4271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19727" y="254799"/>
            <a:ext cx="698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Анализ приостановления государственного кадастрового учета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380458"/>
              </p:ext>
            </p:extLst>
          </p:nvPr>
        </p:nvGraphicFramePr>
        <p:xfrm>
          <a:off x="775226" y="946771"/>
          <a:ext cx="5701774" cy="52179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6248"/>
                <a:gridCol w="481184"/>
                <a:gridCol w="481184"/>
                <a:gridCol w="1283158"/>
              </a:tblGrid>
              <a:tr h="5186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СРО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да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нет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итог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99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СРО КИ Юга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99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исключен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99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А СРО </a:t>
                      </a:r>
                      <a:r>
                        <a:rPr lang="ru-RU" sz="2000" u="none" strike="noStrike" dirty="0" err="1">
                          <a:effectLst/>
                        </a:rPr>
                        <a:t>ПрофЦКИ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99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А СРО ОПКД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10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10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99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А Союз КИ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23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99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А СРО МСКИ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31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6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СРО Союз Неком. Объед. КИ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10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38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99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А ГКИ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36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11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47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99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А СРО БОКИ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62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70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99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А СРО КИ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80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11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91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99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СРО А КИ Поволжье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95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120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6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СРО А КИ Содружество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499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160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659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6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Общий итог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870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235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1105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50527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</TotalTime>
  <Words>2231</Words>
  <Application>Microsoft Office PowerPoint</Application>
  <PresentationFormat>Широкоэкранный</PresentationFormat>
  <Paragraphs>879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Мирзаянов Марат Фаясович</dc:creator>
  <cp:lastModifiedBy>Мирзаянов Марат Фаясович</cp:lastModifiedBy>
  <cp:revision>12</cp:revision>
  <dcterms:created xsi:type="dcterms:W3CDTF">2022-06-10T04:35:48Z</dcterms:created>
  <dcterms:modified xsi:type="dcterms:W3CDTF">2022-06-10T06:40:53Z</dcterms:modified>
</cp:coreProperties>
</file>